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314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464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4647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778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6499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373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830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132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043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153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791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52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341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390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30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434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33A27-6694-4689-8EFE-67613A33671B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255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53719" y="2240280"/>
            <a:ext cx="8825658" cy="2925029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chemeClr val="tx1"/>
                </a:solidFill>
              </a:rPr>
              <a:t>Адаптированная программа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дошкольного образования для детей 5-7 лет с общим недоразвитием речи (ТНР)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419" y="665351"/>
            <a:ext cx="8717280" cy="86142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400" cap="none" dirty="0">
                <a:solidFill>
                  <a:schemeClr val="tx1"/>
                </a:solidFill>
              </a:rPr>
              <a:t>Муниципального автономного дошкольного образовательного учреждения «Детский сад №</a:t>
            </a:r>
            <a:r>
              <a:rPr lang="ru-RU" sz="2400" dirty="0">
                <a:solidFill>
                  <a:schemeClr val="tx1"/>
                </a:solidFill>
              </a:rPr>
              <a:t>334</a:t>
            </a:r>
            <a:r>
              <a:rPr lang="ru-RU" sz="2400" cap="none" dirty="0">
                <a:solidFill>
                  <a:schemeClr val="tx1"/>
                </a:solidFill>
              </a:rPr>
              <a:t> комбинированного вида» Кировского района </a:t>
            </a:r>
            <a:r>
              <a:rPr lang="ru-RU" sz="2400" cap="none" dirty="0" err="1">
                <a:solidFill>
                  <a:schemeClr val="tx1"/>
                </a:solidFill>
              </a:rPr>
              <a:t>г.Казани</a:t>
            </a:r>
            <a:endParaRPr lang="ru-RU" sz="2400" cap="none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272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3360" y="365761"/>
            <a:ext cx="97993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effectLst/>
                <a:latin typeface="Arial" panose="020B0604020202020204" pitchFamily="34" charset="0"/>
              </a:rPr>
              <a:t>Адаптированная программа дошкольного</a:t>
            </a:r>
            <a:br>
              <a:rPr lang="ru-RU" sz="2400" dirty="0"/>
            </a:br>
            <a:r>
              <a:rPr lang="ru-RU" sz="2400" dirty="0">
                <a:effectLst/>
                <a:latin typeface="Arial" panose="020B0604020202020204" pitchFamily="34" charset="0"/>
              </a:rPr>
              <a:t>образования для детей с </a:t>
            </a:r>
            <a:r>
              <a:rPr lang="ru-RU" sz="2400" dirty="0"/>
              <a:t>общим недоразвитием</a:t>
            </a:r>
            <a:br>
              <a:rPr lang="ru-RU" sz="2400" dirty="0"/>
            </a:br>
            <a:r>
              <a:rPr lang="ru-RU" sz="2400" dirty="0">
                <a:effectLst/>
                <a:latin typeface="Arial" panose="020B0604020202020204" pitchFamily="34" charset="0"/>
              </a:rPr>
              <a:t>речи (ТНР) Муниципального автономного</a:t>
            </a:r>
            <a:br>
              <a:rPr lang="ru-RU" sz="2400" dirty="0"/>
            </a:br>
            <a:r>
              <a:rPr lang="ru-RU" sz="2400" dirty="0">
                <a:effectLst/>
                <a:latin typeface="Arial" panose="020B0604020202020204" pitchFamily="34" charset="0"/>
              </a:rPr>
              <a:t>дошкольного образовательного учреждения</a:t>
            </a:r>
            <a:br>
              <a:rPr lang="ru-RU" sz="2400" dirty="0"/>
            </a:br>
            <a:r>
              <a:rPr lang="ru-RU" sz="2400" dirty="0">
                <a:effectLst/>
                <a:latin typeface="Arial" panose="020B0604020202020204" pitchFamily="34" charset="0"/>
              </a:rPr>
              <a:t>«Детский сад №</a:t>
            </a:r>
            <a:r>
              <a:rPr lang="ru-RU" sz="2400" dirty="0">
                <a:latin typeface="Arial" panose="020B0604020202020204" pitchFamily="34" charset="0"/>
              </a:rPr>
              <a:t>334</a:t>
            </a:r>
            <a:r>
              <a:rPr lang="ru-RU" sz="2400" dirty="0">
                <a:effectLst/>
                <a:latin typeface="Arial" panose="020B0604020202020204" pitchFamily="34" charset="0"/>
              </a:rPr>
              <a:t> комбинированного вида»</a:t>
            </a:r>
          </a:p>
          <a:p>
            <a:pPr algn="ctr"/>
            <a:r>
              <a:rPr lang="ru-RU" sz="2400" dirty="0">
                <a:effectLst/>
                <a:latin typeface="Arial" panose="020B0604020202020204" pitchFamily="34" charset="0"/>
              </a:rPr>
              <a:t> Кировского  района г. Казани (далее – Программа)</a:t>
            </a:r>
            <a:br>
              <a:rPr lang="ru-RU" sz="2400" dirty="0"/>
            </a:br>
            <a:r>
              <a:rPr lang="ru-RU" sz="2400" dirty="0">
                <a:effectLst/>
                <a:latin typeface="Arial" panose="020B0604020202020204" pitchFamily="34" charset="0"/>
              </a:rPr>
              <a:t>разработана в соответствии с</a:t>
            </a:r>
            <a:br>
              <a:rPr lang="ru-RU" sz="2400" dirty="0"/>
            </a:br>
            <a:r>
              <a:rPr lang="ru-RU" sz="2400" dirty="0">
                <a:effectLst/>
                <a:latin typeface="Courier New" panose="02070309020205020404" pitchFamily="49" charset="0"/>
              </a:rPr>
              <a:t>*</a:t>
            </a:r>
            <a:r>
              <a:rPr lang="ru-RU" sz="2400" dirty="0">
                <a:effectLst/>
                <a:latin typeface="Arial" panose="020B0604020202020204" pitchFamily="34" charset="0"/>
              </a:rPr>
              <a:t>Федеральным государственным образовательным</a:t>
            </a:r>
            <a:br>
              <a:rPr lang="ru-RU" sz="2400" dirty="0"/>
            </a:br>
            <a:r>
              <a:rPr lang="ru-RU" sz="2400" dirty="0">
                <a:effectLst/>
                <a:latin typeface="Arial" panose="020B0604020202020204" pitchFamily="34" charset="0"/>
              </a:rPr>
              <a:t>стандартом дошкольного образования</a:t>
            </a:r>
            <a:br>
              <a:rPr lang="ru-RU" sz="2400" dirty="0"/>
            </a:br>
            <a:r>
              <a:rPr lang="ru-RU" sz="2400" dirty="0">
                <a:effectLst/>
                <a:latin typeface="Courier New" panose="02070309020205020404" pitchFamily="49" charset="0"/>
              </a:rPr>
              <a:t>* </a:t>
            </a:r>
            <a:r>
              <a:rPr lang="ru-RU" sz="2400" dirty="0">
                <a:effectLst/>
                <a:latin typeface="Arial" panose="020B0604020202020204" pitchFamily="34" charset="0"/>
              </a:rPr>
              <a:t>Федеральным законом от 29.12.2012 г. №273-ФЗ</a:t>
            </a:r>
            <a:br>
              <a:rPr lang="ru-RU" sz="2400" dirty="0"/>
            </a:br>
            <a:r>
              <a:rPr lang="ru-RU" sz="2400" dirty="0">
                <a:effectLst/>
                <a:latin typeface="Arial" panose="020B0604020202020204" pitchFamily="34" charset="0"/>
              </a:rPr>
              <a:t>«Об образовании в Российской Федерации»</a:t>
            </a:r>
            <a:br>
              <a:rPr lang="ru-RU" sz="2400" dirty="0"/>
            </a:br>
            <a:r>
              <a:rPr lang="ru-RU" sz="2400" dirty="0">
                <a:effectLst/>
                <a:latin typeface="Arial" panose="020B0604020202020204" pitchFamily="34" charset="0"/>
              </a:rPr>
              <a:t>(статья 79 «Организация получения образования</a:t>
            </a:r>
            <a:br>
              <a:rPr lang="ru-RU" sz="2400" dirty="0"/>
            </a:br>
            <a:r>
              <a:rPr lang="ru-RU" sz="2400" dirty="0">
                <a:effectLst/>
                <a:latin typeface="Arial" panose="020B0604020202020204" pitchFamily="34" charset="0"/>
              </a:rPr>
              <a:t>обучающимися с ограниченными возможностями здоровья</a:t>
            </a:r>
          </a:p>
          <a:p>
            <a:pPr algn="ctr"/>
            <a:endParaRPr lang="ru-RU" sz="2400" dirty="0">
              <a:latin typeface="Arial" panose="020B0604020202020204" pitchFamily="34" charset="0"/>
            </a:endParaRPr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52666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8074" y="332510"/>
            <a:ext cx="839585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Arial" panose="020B0604020202020204" pitchFamily="34" charset="0"/>
              </a:rPr>
              <a:t>Содержание Программы:</a:t>
            </a:r>
            <a:br>
              <a:rPr lang="ru-RU" sz="1600" dirty="0"/>
            </a:br>
            <a:r>
              <a:rPr lang="ru-RU" sz="1600" dirty="0">
                <a:effectLst/>
                <a:latin typeface="Courier New" panose="02070309020205020404" pitchFamily="49" charset="0"/>
              </a:rPr>
              <a:t>* </a:t>
            </a:r>
            <a:r>
              <a:rPr lang="ru-RU" sz="1600" dirty="0">
                <a:effectLst/>
                <a:latin typeface="Arial" panose="020B0604020202020204" pitchFamily="34" charset="0"/>
              </a:rPr>
              <a:t>I. ЦЕЛЕВОЙ РАЗДЕЛ (пояснительная записка, цель и задачи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Программы, педагогические принципы построения Программы,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описание возрастных характеристик детей с ОНР, ТНР, планируемые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результаты освоения Программы, развивающее оценивание качества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образовательной и коррекционной деятельности по Программе)</a:t>
            </a:r>
            <a:br>
              <a:rPr lang="ru-RU" sz="1600" dirty="0"/>
            </a:br>
            <a:r>
              <a:rPr lang="ru-RU" sz="1600" dirty="0">
                <a:effectLst/>
                <a:latin typeface="Courier New" panose="02070309020205020404" pitchFamily="49" charset="0"/>
              </a:rPr>
              <a:t>* </a:t>
            </a:r>
            <a:r>
              <a:rPr lang="ru-RU" sz="1600" dirty="0">
                <a:effectLst/>
                <a:latin typeface="Arial" panose="020B0604020202020204" pitchFamily="34" charset="0"/>
              </a:rPr>
              <a:t>II. СОДЕРЖАТЕЛЬНЫЙ РАЗДЕЛ (описание образовательной и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коррекционной деятельности в соответствии с направлениями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развития ребенка, представленными в пяти образовательных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областях, описание вариативных форм, способов, методов и средств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реализации Программы с учетом возраста и индивидуальных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особенностей воспитанников, специфики их образовательных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потребностей; особенности взаимодействия педагогического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коллектива с семьями воспитанников с ОНР, ТНР; взаимодействия учителя-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логопеда и педагогов)</a:t>
            </a:r>
            <a:br>
              <a:rPr lang="ru-RU" sz="1600" dirty="0"/>
            </a:br>
            <a:r>
              <a:rPr lang="ru-RU" sz="1600" dirty="0">
                <a:effectLst/>
                <a:latin typeface="Courier New" panose="02070309020205020404" pitchFamily="49" charset="0"/>
              </a:rPr>
              <a:t>* </a:t>
            </a:r>
            <a:r>
              <a:rPr lang="ru-RU" sz="1600" dirty="0">
                <a:effectLst/>
                <a:latin typeface="Arial" panose="020B0604020202020204" pitchFamily="34" charset="0"/>
              </a:rPr>
              <a:t>III. ОРГАНИЗАЦИОННЫЙ РАЗДЕЛ (система образовательной и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коррекционной деятельности, кадровые условия, материально-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техническое обеспечение, финансовое обеспечение, планирование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образовательной деятельности, режим дня, особенности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традиционных событий и праздников, перспективы работы по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совершенствованию и развитию содержания Программы и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обеспечивающих ее реализацию нормативно-правовых, финансовых,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научно-методических, кадровых, информационных и материально-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технических ресурсов; методический комплект к Программе,</a:t>
            </a:r>
            <a:br>
              <a:rPr lang="ru-RU" sz="1600" dirty="0"/>
            </a:br>
            <a:r>
              <a:rPr lang="ru-RU" sz="1600" dirty="0">
                <a:effectLst/>
                <a:latin typeface="Arial" panose="020B0604020202020204" pitchFamily="34" charset="0"/>
              </a:rPr>
              <a:t>специальная и методическая литература)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82512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3400" y="121920"/>
            <a:ext cx="944721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effectLst/>
              <a:latin typeface="Arial" panose="020B0604020202020204" pitchFamily="34" charset="0"/>
            </a:endParaRPr>
          </a:p>
          <a:p>
            <a:r>
              <a:rPr lang="ru-RU" sz="2800" dirty="0">
                <a:effectLst/>
                <a:latin typeface="Arial" panose="020B0604020202020204" pitchFamily="34" charset="0"/>
              </a:rPr>
              <a:t>Программа разработана на основе Образовательной</a:t>
            </a:r>
            <a:br>
              <a:rPr lang="ru-RU" sz="2800" dirty="0"/>
            </a:br>
            <a:r>
              <a:rPr lang="ru-RU" sz="2800" dirty="0">
                <a:effectLst/>
                <a:latin typeface="Arial" panose="020B0604020202020204" pitchFamily="34" charset="0"/>
              </a:rPr>
              <a:t>программы дошкольного образования МАДОУ «Детский</a:t>
            </a:r>
            <a:br>
              <a:rPr lang="ru-RU" sz="2800" dirty="0"/>
            </a:br>
            <a:r>
              <a:rPr lang="ru-RU" sz="2800" dirty="0">
                <a:effectLst/>
                <a:latin typeface="Arial" panose="020B0604020202020204" pitchFamily="34" charset="0"/>
              </a:rPr>
              <a:t>сад N334» с учетом Комплексной образовательной</a:t>
            </a:r>
            <a:br>
              <a:rPr lang="ru-RU" sz="2800" dirty="0"/>
            </a:br>
            <a:r>
              <a:rPr lang="ru-RU" sz="2800" dirty="0">
                <a:effectLst/>
                <a:latin typeface="Arial" panose="020B0604020202020204" pitchFamily="34" charset="0"/>
              </a:rPr>
              <a:t>программы дошкольного образования для детей </a:t>
            </a:r>
            <a:r>
              <a:rPr lang="ru-RU" sz="2800" dirty="0">
                <a:latin typeface="Arial" panose="020B0604020202020204" pitchFamily="34" charset="0"/>
              </a:rPr>
              <a:t>с общим недоразвитием</a:t>
            </a:r>
            <a:r>
              <a:rPr lang="ru-RU" sz="2800" dirty="0"/>
              <a:t> </a:t>
            </a:r>
            <a:r>
              <a:rPr lang="ru-RU" sz="2800" dirty="0">
                <a:effectLst/>
                <a:latin typeface="Arial" panose="020B0604020202020204" pitchFamily="34" charset="0"/>
              </a:rPr>
              <a:t>речи (</a:t>
            </a:r>
            <a:r>
              <a:rPr lang="ru-RU" sz="2800" dirty="0"/>
              <a:t>тяжелыми нарушениями</a:t>
            </a:r>
            <a:br>
              <a:rPr lang="ru-RU" sz="2800" dirty="0"/>
            </a:br>
            <a:r>
              <a:rPr lang="ru-RU" sz="2800" dirty="0">
                <a:effectLst/>
                <a:latin typeface="Arial" panose="020B0604020202020204" pitchFamily="34" charset="0"/>
              </a:rPr>
              <a:t>речи) от 3 до 7 дет Н.В. </a:t>
            </a:r>
            <a:r>
              <a:rPr lang="ru-RU" sz="2800" dirty="0" err="1">
                <a:effectLst/>
                <a:latin typeface="Arial" panose="020B0604020202020204" pitchFamily="34" charset="0"/>
              </a:rPr>
              <a:t>Нищевой</a:t>
            </a:r>
            <a:r>
              <a:rPr lang="ru-RU" sz="2800" dirty="0">
                <a:effectLst/>
                <a:latin typeface="Arial" panose="020B0604020202020204" pitchFamily="34" charset="0"/>
              </a:rPr>
              <a:t>, а также парциальных</a:t>
            </a:r>
            <a:br>
              <a:rPr lang="ru-RU" sz="2800" dirty="0"/>
            </a:br>
            <a:r>
              <a:rPr lang="ru-RU" sz="2800" dirty="0">
                <a:effectLst/>
                <a:latin typeface="Arial" panose="020B0604020202020204" pitchFamily="34" charset="0"/>
              </a:rPr>
              <a:t>программ:</a:t>
            </a:r>
            <a:br>
              <a:rPr lang="ru-RU" sz="2800" dirty="0"/>
            </a:br>
            <a:r>
              <a:rPr lang="ru-RU" sz="2800" dirty="0">
                <a:effectLst/>
                <a:latin typeface="Courier New" panose="02070309020205020404" pitchFamily="49" charset="0"/>
              </a:rPr>
              <a:t>*</a:t>
            </a:r>
            <a:r>
              <a:rPr lang="ru-RU" sz="2800" dirty="0" err="1">
                <a:effectLst/>
                <a:latin typeface="Arial" panose="020B0604020202020204" pitchFamily="34" charset="0"/>
              </a:rPr>
              <a:t>И.Карлунова</a:t>
            </a:r>
            <a:r>
              <a:rPr lang="ru-RU" sz="2800" dirty="0">
                <a:effectLst/>
                <a:latin typeface="Arial" panose="020B0604020202020204" pitchFamily="34" charset="0"/>
              </a:rPr>
              <a:t>, И. </a:t>
            </a:r>
            <a:r>
              <a:rPr lang="ru-RU" sz="2800" dirty="0" err="1">
                <a:effectLst/>
                <a:latin typeface="Arial" panose="020B0604020202020204" pitchFamily="34" charset="0"/>
              </a:rPr>
              <a:t>Новоскольцева</a:t>
            </a:r>
            <a:r>
              <a:rPr lang="ru-RU" sz="2800" dirty="0">
                <a:effectLst/>
                <a:latin typeface="Arial" panose="020B0604020202020204" pitchFamily="34" charset="0"/>
              </a:rPr>
              <a:t> «Ладушки»</a:t>
            </a:r>
            <a:br>
              <a:rPr lang="ru-RU" sz="2800" dirty="0"/>
            </a:br>
            <a:r>
              <a:rPr lang="ru-RU" sz="2800" dirty="0">
                <a:effectLst/>
                <a:latin typeface="Courier New" panose="02070309020205020404" pitchFamily="49" charset="0"/>
              </a:rPr>
              <a:t>*</a:t>
            </a:r>
            <a:r>
              <a:rPr lang="ru-RU" sz="2800" dirty="0">
                <a:effectLst/>
                <a:latin typeface="Arial" panose="020B0604020202020204" pitchFamily="34" charset="0"/>
              </a:rPr>
              <a:t>Р.К. </a:t>
            </a:r>
            <a:r>
              <a:rPr lang="ru-RU" sz="2800" dirty="0" err="1">
                <a:effectLst/>
                <a:latin typeface="Arial" panose="020B0604020202020204" pitchFamily="34" charset="0"/>
              </a:rPr>
              <a:t>Шаехова</a:t>
            </a:r>
            <a:r>
              <a:rPr lang="ru-RU" sz="2800" dirty="0">
                <a:effectLst/>
                <a:latin typeface="Arial" panose="020B0604020202020204" pitchFamily="34" charset="0"/>
              </a:rPr>
              <a:t> «Региональная программа дошкольного</a:t>
            </a:r>
            <a:br>
              <a:rPr lang="ru-RU" sz="2800" dirty="0"/>
            </a:br>
            <a:r>
              <a:rPr lang="ru-RU" sz="2800" dirty="0">
                <a:effectLst/>
                <a:latin typeface="Arial" panose="020B0604020202020204" pitchFamily="34" charset="0"/>
              </a:rPr>
              <a:t>образования»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17619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ru-RU" sz="2800" dirty="0">
                <a:solidFill>
                  <a:schemeClr val="tx1"/>
                </a:solidFill>
              </a:rPr>
              <a:t>*Программа состоит из Обязательной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части и части Программы,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формируемая участниками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образовательных отношений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(в общем объеме Программы – не более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40% формируемая часть, не менее 60% -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Обязательная часть)</a:t>
            </a:r>
          </a:p>
        </p:txBody>
      </p:sp>
    </p:spTree>
    <p:extLst>
      <p:ext uri="{BB962C8B-B14F-4D97-AF65-F5344CB8AC3E}">
        <p14:creationId xmlns:p14="http://schemas.microsoft.com/office/powerpoint/2010/main" val="10534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721" y="457200"/>
            <a:ext cx="9664696" cy="6400800"/>
          </a:xfrm>
        </p:spPr>
        <p:txBody>
          <a:bodyPr>
            <a:normAutofit/>
          </a:bodyPr>
          <a:lstStyle/>
          <a:p>
            <a:r>
              <a:rPr lang="ru-RU" sz="2800" dirty="0"/>
              <a:t>Цель Программы</a:t>
            </a:r>
            <a:br>
              <a:rPr lang="ru-RU" sz="2800" dirty="0"/>
            </a:br>
            <a:r>
              <a:rPr lang="ru-RU" sz="2800" dirty="0"/>
              <a:t>Построение системы работы в группах</a:t>
            </a:r>
            <a:br>
              <a:rPr lang="ru-RU" sz="2800" dirty="0"/>
            </a:br>
            <a:r>
              <a:rPr lang="ru-RU" sz="2800" dirty="0"/>
              <a:t>компенсирующей направленности для детей с</a:t>
            </a:r>
            <a:br>
              <a:rPr lang="ru-RU" sz="2800" dirty="0"/>
            </a:br>
            <a:r>
              <a:rPr lang="ru-RU" sz="2800" dirty="0"/>
              <a:t>тяжелыми нарушениями речи в возраста от 5</a:t>
            </a:r>
            <a:br>
              <a:rPr lang="ru-RU" sz="2800" dirty="0"/>
            </a:br>
            <a:r>
              <a:rPr lang="ru-RU" sz="2800" dirty="0"/>
              <a:t>до 7 лет, предусматривающей полную</a:t>
            </a:r>
            <a:br>
              <a:rPr lang="ru-RU" sz="2800" dirty="0"/>
            </a:br>
            <a:r>
              <a:rPr lang="ru-RU" sz="2800" dirty="0"/>
              <a:t>интеграцию действий всех специалистов</a:t>
            </a:r>
            <a:br>
              <a:rPr lang="ru-RU" sz="2800" dirty="0"/>
            </a:br>
            <a:r>
              <a:rPr lang="ru-RU" sz="2800" dirty="0"/>
              <a:t>дошкольного образовательного учреждения и</a:t>
            </a:r>
            <a:br>
              <a:rPr lang="ru-RU" sz="2800" dirty="0"/>
            </a:br>
            <a:r>
              <a:rPr lang="ru-RU" sz="2800" dirty="0"/>
              <a:t>родителей дошкольников.</a:t>
            </a:r>
            <a:br>
              <a:rPr lang="ru-RU" sz="2800" dirty="0"/>
            </a:br>
            <a:r>
              <a:rPr lang="ru-RU" sz="2800" dirty="0"/>
              <a:t>Планирование работы во всех пяти</a:t>
            </a:r>
            <a:br>
              <a:rPr lang="ru-RU" sz="2800" dirty="0"/>
            </a:br>
            <a:r>
              <a:rPr lang="ru-RU" sz="2800" dirty="0"/>
              <a:t>образовательных областях учитывает</a:t>
            </a:r>
            <a:br>
              <a:rPr lang="ru-RU" sz="2800" dirty="0"/>
            </a:br>
            <a:r>
              <a:rPr lang="ru-RU" sz="2800" dirty="0"/>
              <a:t>особенности речевого и общего развития</a:t>
            </a:r>
            <a:br>
              <a:rPr lang="ru-RU" sz="2800" dirty="0"/>
            </a:br>
            <a:r>
              <a:rPr lang="ru-RU" sz="2800" dirty="0"/>
              <a:t>детей с тяжелой речевой патологией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6520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533400"/>
            <a:ext cx="8580119" cy="6705600"/>
          </a:xfrm>
        </p:spPr>
        <p:txBody>
          <a:bodyPr/>
          <a:lstStyle/>
          <a:p>
            <a:pPr algn="l"/>
            <a:r>
              <a:rPr lang="ru-RU" sz="2800" dirty="0">
                <a:solidFill>
                  <a:schemeClr val="tx1"/>
                </a:solidFill>
              </a:rPr>
              <a:t>*Одной из основных задач является овладение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в школе и обеспечивает преемственность со следующей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ступенью общего образования.</a:t>
            </a:r>
            <a:br>
              <a:rPr lang="ru-RU" sz="2800" dirty="0">
                <a:solidFill>
                  <a:schemeClr val="tx1"/>
                </a:solidFill>
              </a:rPr>
            </a:br>
            <a:br>
              <a:rPr lang="ru-RU" sz="2800" dirty="0">
                <a:solidFill>
                  <a:schemeClr val="tx1"/>
                </a:solidFill>
              </a:rPr>
            </a:br>
            <a:br>
              <a:rPr lang="ru-RU" sz="2400" dirty="0">
                <a:solidFill>
                  <a:schemeClr val="tx1"/>
                </a:solidFill>
              </a:rPr>
            </a:br>
            <a:br>
              <a:rPr lang="ru-RU" sz="2400" dirty="0">
                <a:solidFill>
                  <a:schemeClr val="tx1"/>
                </a:solidFill>
              </a:rPr>
            </a:br>
            <a:br>
              <a:rPr lang="ru-RU" sz="2400" dirty="0">
                <a:solidFill>
                  <a:schemeClr val="tx1"/>
                </a:solidFill>
              </a:rPr>
            </a:b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63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6" y="2404534"/>
            <a:ext cx="8200813" cy="2548466"/>
          </a:xfrm>
        </p:spPr>
        <p:txBody>
          <a:bodyPr/>
          <a:lstStyle/>
          <a:p>
            <a:pPr algn="l"/>
            <a:r>
              <a:rPr lang="ru-RU" sz="2400" dirty="0">
                <a:solidFill>
                  <a:schemeClr val="tx1"/>
                </a:solidFill>
              </a:rPr>
              <a:t>*Основные формы образовательной и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коррекционно-развивающей деятельности: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 - НОД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 - Индивидуальные занятия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 - Совместная образовательная деятельность детей и взрослых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 - Самостоятельная деятельность детей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 -  Образовательное взаимодействие взрослых и детей во время режимных моментах</a:t>
            </a:r>
          </a:p>
        </p:txBody>
      </p:sp>
    </p:spTree>
    <p:extLst>
      <p:ext uri="{BB962C8B-B14F-4D97-AF65-F5344CB8AC3E}">
        <p14:creationId xmlns:p14="http://schemas.microsoft.com/office/powerpoint/2010/main" val="148033650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</TotalTime>
  <Words>611</Words>
  <Application>Microsoft Office PowerPoint</Application>
  <PresentationFormat>Широкоэкранный</PresentationFormat>
  <Paragraphs>11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Courier New</vt:lpstr>
      <vt:lpstr>Trebuchet MS</vt:lpstr>
      <vt:lpstr>Wingdings 3</vt:lpstr>
      <vt:lpstr>Аспект</vt:lpstr>
      <vt:lpstr>Адаптированная программа дошкольного образования для детей 5-7 лет с общим недоразвитием речи (ТНР)</vt:lpstr>
      <vt:lpstr>Презентация PowerPoint</vt:lpstr>
      <vt:lpstr>Презентация PowerPoint</vt:lpstr>
      <vt:lpstr>Презентация PowerPoint</vt:lpstr>
      <vt:lpstr>*Программа состоит из Обязательной части и части Программы, формируемая участниками образовательных отношений (в общем объеме Программы – не более 40% формируемая часть, не менее 60% - Обязательная часть)</vt:lpstr>
      <vt:lpstr>Презентация PowerPoint</vt:lpstr>
      <vt:lpstr>*Одной из основных задач является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в школе и обеспечивает преемственность со следующей ступенью общего образования.      </vt:lpstr>
      <vt:lpstr>*Основные формы образовательной и коррекционно-развивающей деятельности:  - НОД  - Индивидуальные занятия  - Совместная образовательная деятельность детей и взрослых  - Самостоятельная деятельность детей  -  Образовательное взаимодействие взрослых и детей во время режимных моментах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Адаптированная программа дошкольного образования</dc:title>
  <dc:creator>Венера</dc:creator>
  <cp:lastModifiedBy>Professional</cp:lastModifiedBy>
  <cp:revision>4</cp:revision>
  <dcterms:created xsi:type="dcterms:W3CDTF">2022-05-19T14:08:39Z</dcterms:created>
  <dcterms:modified xsi:type="dcterms:W3CDTF">2022-06-28T09:26:27Z</dcterms:modified>
</cp:coreProperties>
</file>